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58"/>
  </p:normalViewPr>
  <p:slideViewPr>
    <p:cSldViewPr snapToGrid="0">
      <p:cViewPr>
        <p:scale>
          <a:sx n="160" d="100"/>
          <a:sy n="160" d="100"/>
        </p:scale>
        <p:origin x="-4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B68D9-83B7-670F-986B-D971D6E6C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EB77EC-CBCA-F098-D130-33E1F21E6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FE7D5-CC07-639D-DFA3-4C1A7498F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4AE3-736A-2047-B3AD-E43A6CBD8205}" type="datetimeFigureOut">
              <a:rPr lang="en-CN" smtClean="0"/>
              <a:t>2024/8/26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5C05A-2EA8-0615-107B-C4AE31BBD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9D7B1-68E7-1955-D991-9E04C9A81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BF6A-C00D-DE40-8F7A-9130DAA6B1A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12074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3096E-24FD-FABA-F1AF-895EBB7C2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7EC8C6-BF90-B984-D8B8-76FDDE286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638E3-502F-AFC6-BF29-07D812E8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4AE3-736A-2047-B3AD-E43A6CBD8205}" type="datetimeFigureOut">
              <a:rPr lang="en-CN" smtClean="0"/>
              <a:t>2024/8/26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BAE0E-D198-E690-1467-0BD863C56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1B811-6940-0FAC-EC2B-46201766E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BF6A-C00D-DE40-8F7A-9130DAA6B1A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75033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8DE28B-9444-2AEC-6E91-DE52A120AD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CF7CF8-F950-C107-DC6A-9B91005727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70646-942F-4D61-38BB-A6A37A9AD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4AE3-736A-2047-B3AD-E43A6CBD8205}" type="datetimeFigureOut">
              <a:rPr lang="en-CN" smtClean="0"/>
              <a:t>2024/8/26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D3349-43DE-9A56-1BF5-C3C01CC04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6D698-A854-6AEC-E5D0-5B02604A0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BF6A-C00D-DE40-8F7A-9130DAA6B1A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43867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AB064-E4CF-551B-35BF-44AF557E0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DB24F-C748-35E9-95FE-EBB293BB0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6A094-0424-E21C-2ABA-B40B20071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4AE3-736A-2047-B3AD-E43A6CBD8205}" type="datetimeFigureOut">
              <a:rPr lang="en-CN" smtClean="0"/>
              <a:t>2024/8/26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0F46E-3482-CB78-6777-DEE1780FE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E2D8-17BD-64AE-FC2C-4F7E38CB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BF6A-C00D-DE40-8F7A-9130DAA6B1A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63316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F861F-5DCB-C2D6-F2D1-B029CA35E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625EEE-520C-C10A-9CA1-61A777683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502F8-977D-110B-4A34-89D5F5724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4AE3-736A-2047-B3AD-E43A6CBD8205}" type="datetimeFigureOut">
              <a:rPr lang="en-CN" smtClean="0"/>
              <a:t>2024/8/26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C0D14-76F0-1276-BC94-303F24F4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2A2BD-C179-71FA-18F4-3CE2F570A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BF6A-C00D-DE40-8F7A-9130DAA6B1A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600133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8B949-9A4B-6725-3276-9D506F515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BC9FA-D55E-D403-5397-AD95115EE2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26856-F760-145C-712A-90220B6BF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143F9-A30F-043C-11DC-2AC88DD80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4AE3-736A-2047-B3AD-E43A6CBD8205}" type="datetimeFigureOut">
              <a:rPr lang="en-CN" smtClean="0"/>
              <a:t>2024/8/26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27DA2-BDB3-AE5D-4ACE-52E397949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F66E1-6F56-82D6-58AC-E852973B7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BF6A-C00D-DE40-8F7A-9130DAA6B1A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24337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6E8A0-8221-A961-1F3E-EED72C2CA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22E13-3BDC-1E36-E227-D0993E2CB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B4D5ED-8E29-F1DA-DB28-9F852A38F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5F1DD6-5283-F893-9C32-CD44F69490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AF6045-B959-9724-E5DB-97D42DE79F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01E863-8E79-9AED-433F-D22C2773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4AE3-736A-2047-B3AD-E43A6CBD8205}" type="datetimeFigureOut">
              <a:rPr lang="en-CN" smtClean="0"/>
              <a:t>2024/8/26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0D605B-3590-DA3D-0A80-8B987E6C8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6397BF-23DC-A706-1CBE-B8A1837F0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BF6A-C00D-DE40-8F7A-9130DAA6B1A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37220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5DC9F-37CD-A119-443C-31D7CA27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8D386D-30CB-5CED-39ED-2E627B665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4AE3-736A-2047-B3AD-E43A6CBD8205}" type="datetimeFigureOut">
              <a:rPr lang="en-CN" smtClean="0"/>
              <a:t>2024/8/26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D3226-5D22-6543-D4B2-6805D71BA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02CB38-133B-9917-633F-DA5D80690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BF6A-C00D-DE40-8F7A-9130DAA6B1A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165041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1F7151-73C6-6982-EF0D-66CF6935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4AE3-736A-2047-B3AD-E43A6CBD8205}" type="datetimeFigureOut">
              <a:rPr lang="en-CN" smtClean="0"/>
              <a:t>2024/8/26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61A1BA-434B-737B-237F-934F0FB40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4F05C8-2F38-6669-F892-1240348EF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BF6A-C00D-DE40-8F7A-9130DAA6B1A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3797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8F2F2-E16E-467F-3F4D-887C35F20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880EA-D57E-CA66-306B-23594F3CB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06DE4-1EC4-07AB-3FFE-219E51297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3FCB4F-4913-0E69-0A93-9037C8BE3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4AE3-736A-2047-B3AD-E43A6CBD8205}" type="datetimeFigureOut">
              <a:rPr lang="en-CN" smtClean="0"/>
              <a:t>2024/8/26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B03DCC-3216-8EA7-2C7A-E77D7091B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A3524-0AD8-DF9E-E998-93E6B9012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BF6A-C00D-DE40-8F7A-9130DAA6B1A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24264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04350-0900-1884-C3F6-8B1E86809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B66E2F-D78A-B6CE-6EFA-314D068276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082C1E-2E2B-ABC6-03AE-FA630D370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C64332-2DCA-60B9-E247-1491CD340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4AE3-736A-2047-B3AD-E43A6CBD8205}" type="datetimeFigureOut">
              <a:rPr lang="en-CN" smtClean="0"/>
              <a:t>2024/8/26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99FEA9-ECAA-B71C-CD15-0ED38345E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024B1B-8E71-5338-CC0F-F9A9ACAE8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BF6A-C00D-DE40-8F7A-9130DAA6B1A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1124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2D1976-120E-4D4A-3459-571F8BFC4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8159E-345C-431D-2A3B-4A790BE6F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F87B1-3733-20DB-227D-CE74C746A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074AE3-736A-2047-B3AD-E43A6CBD8205}" type="datetimeFigureOut">
              <a:rPr lang="en-CN" smtClean="0"/>
              <a:t>2024/8/26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99E6C-D596-D0FE-89F4-138B143AAC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6704E-E86D-9F46-F981-8D6DD06CB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46BF6A-C00D-DE40-8F7A-9130DAA6B1A2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08934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45FE57E-FC57-3937-3F6B-747552D493FA}"/>
              </a:ext>
            </a:extLst>
          </p:cNvPr>
          <p:cNvSpPr/>
          <p:nvPr/>
        </p:nvSpPr>
        <p:spPr>
          <a:xfrm>
            <a:off x="2071868" y="1569121"/>
            <a:ext cx="9127066" cy="518160"/>
          </a:xfrm>
          <a:prstGeom prst="roundRect">
            <a:avLst>
              <a:gd name="adj" fmla="val 29124"/>
            </a:avLst>
          </a:prstGeom>
          <a:solidFill>
            <a:srgbClr val="005493"/>
          </a:solidFill>
          <a:ln>
            <a:solidFill>
              <a:srgbClr val="0054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1F9ECD0-2ABF-D4CB-5939-7D2B7A3DE2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838520"/>
              </p:ext>
            </p:extLst>
          </p:nvPr>
        </p:nvGraphicFramePr>
        <p:xfrm>
          <a:off x="850899" y="2366682"/>
          <a:ext cx="10689059" cy="3951825"/>
        </p:xfrm>
        <a:graphic>
          <a:graphicData uri="http://schemas.openxmlformats.org/drawingml/2006/table">
            <a:tbl>
              <a:tblPr firstCol="1">
                <a:tableStyleId>{E8034E78-7F5D-4C2E-B375-FC64B27BC917}</a:tableStyleId>
              </a:tblPr>
              <a:tblGrid>
                <a:gridCol w="1128372">
                  <a:extLst>
                    <a:ext uri="{9D8B030D-6E8A-4147-A177-3AD203B41FA5}">
                      <a16:colId xmlns:a16="http://schemas.microsoft.com/office/drawing/2014/main" val="1159767063"/>
                    </a:ext>
                  </a:extLst>
                </a:gridCol>
                <a:gridCol w="9560687">
                  <a:extLst>
                    <a:ext uri="{9D8B030D-6E8A-4147-A177-3AD203B41FA5}">
                      <a16:colId xmlns:a16="http://schemas.microsoft.com/office/drawing/2014/main" val="933080799"/>
                    </a:ext>
                  </a:extLst>
                </a:gridCol>
              </a:tblGrid>
              <a:tr h="897671">
                <a:tc>
                  <a:txBody>
                    <a:bodyPr/>
                    <a:lstStyle/>
                    <a:p>
                      <a:pPr algn="r"/>
                      <a:r>
                        <a:rPr lang="en-CN" sz="1000" b="0" i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Budget &amp; Design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538231"/>
                  </a:ext>
                </a:extLst>
              </a:tr>
              <a:tr h="983182">
                <a:tc>
                  <a:txBody>
                    <a:bodyPr/>
                    <a:lstStyle/>
                    <a:p>
                      <a:pPr algn="r"/>
                      <a:r>
                        <a:rPr lang="en-CN" sz="1000" b="0" i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Procurement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67432629"/>
                  </a:ext>
                </a:extLst>
              </a:tr>
              <a:tr h="1173301">
                <a:tc>
                  <a:txBody>
                    <a:bodyPr/>
                    <a:lstStyle/>
                    <a:p>
                      <a:pPr algn="r"/>
                      <a:r>
                        <a:rPr lang="en-CN" sz="900" b="0" i="1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Implementation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4608062"/>
                  </a:ext>
                </a:extLst>
              </a:tr>
              <a:tr h="897671">
                <a:tc>
                  <a:txBody>
                    <a:bodyPr/>
                    <a:lstStyle/>
                    <a:p>
                      <a:pPr algn="r"/>
                      <a:r>
                        <a:rPr lang="en-US" sz="1000" b="0" i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Acceptance of the project</a:t>
                      </a:r>
                      <a:endParaRPr lang="en-CN" sz="1000" b="0" i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6611310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6A87018-B403-4500-F973-A920EE925065}"/>
              </a:ext>
            </a:extLst>
          </p:cNvPr>
          <p:cNvGraphicFramePr>
            <a:graphicFrameLocks noGrp="1"/>
          </p:cNvGraphicFramePr>
          <p:nvPr/>
        </p:nvGraphicFramePr>
        <p:xfrm>
          <a:off x="2192093" y="1569121"/>
          <a:ext cx="8893128" cy="50292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741094">
                  <a:extLst>
                    <a:ext uri="{9D8B030D-6E8A-4147-A177-3AD203B41FA5}">
                      <a16:colId xmlns:a16="http://schemas.microsoft.com/office/drawing/2014/main" val="3391667876"/>
                    </a:ext>
                  </a:extLst>
                </a:gridCol>
                <a:gridCol w="741094">
                  <a:extLst>
                    <a:ext uri="{9D8B030D-6E8A-4147-A177-3AD203B41FA5}">
                      <a16:colId xmlns:a16="http://schemas.microsoft.com/office/drawing/2014/main" val="3554433153"/>
                    </a:ext>
                  </a:extLst>
                </a:gridCol>
                <a:gridCol w="741094">
                  <a:extLst>
                    <a:ext uri="{9D8B030D-6E8A-4147-A177-3AD203B41FA5}">
                      <a16:colId xmlns:a16="http://schemas.microsoft.com/office/drawing/2014/main" val="384751562"/>
                    </a:ext>
                  </a:extLst>
                </a:gridCol>
                <a:gridCol w="741094">
                  <a:extLst>
                    <a:ext uri="{9D8B030D-6E8A-4147-A177-3AD203B41FA5}">
                      <a16:colId xmlns:a16="http://schemas.microsoft.com/office/drawing/2014/main" val="2644807159"/>
                    </a:ext>
                  </a:extLst>
                </a:gridCol>
                <a:gridCol w="741094">
                  <a:extLst>
                    <a:ext uri="{9D8B030D-6E8A-4147-A177-3AD203B41FA5}">
                      <a16:colId xmlns:a16="http://schemas.microsoft.com/office/drawing/2014/main" val="3885666590"/>
                    </a:ext>
                  </a:extLst>
                </a:gridCol>
                <a:gridCol w="741094">
                  <a:extLst>
                    <a:ext uri="{9D8B030D-6E8A-4147-A177-3AD203B41FA5}">
                      <a16:colId xmlns:a16="http://schemas.microsoft.com/office/drawing/2014/main" val="1508098686"/>
                    </a:ext>
                  </a:extLst>
                </a:gridCol>
                <a:gridCol w="741094">
                  <a:extLst>
                    <a:ext uri="{9D8B030D-6E8A-4147-A177-3AD203B41FA5}">
                      <a16:colId xmlns:a16="http://schemas.microsoft.com/office/drawing/2014/main" val="3174053184"/>
                    </a:ext>
                  </a:extLst>
                </a:gridCol>
                <a:gridCol w="741094">
                  <a:extLst>
                    <a:ext uri="{9D8B030D-6E8A-4147-A177-3AD203B41FA5}">
                      <a16:colId xmlns:a16="http://schemas.microsoft.com/office/drawing/2014/main" val="2345922908"/>
                    </a:ext>
                  </a:extLst>
                </a:gridCol>
                <a:gridCol w="741094">
                  <a:extLst>
                    <a:ext uri="{9D8B030D-6E8A-4147-A177-3AD203B41FA5}">
                      <a16:colId xmlns:a16="http://schemas.microsoft.com/office/drawing/2014/main" val="1416639075"/>
                    </a:ext>
                  </a:extLst>
                </a:gridCol>
                <a:gridCol w="741094">
                  <a:extLst>
                    <a:ext uri="{9D8B030D-6E8A-4147-A177-3AD203B41FA5}">
                      <a16:colId xmlns:a16="http://schemas.microsoft.com/office/drawing/2014/main" val="3235583271"/>
                    </a:ext>
                  </a:extLst>
                </a:gridCol>
                <a:gridCol w="741094">
                  <a:extLst>
                    <a:ext uri="{9D8B030D-6E8A-4147-A177-3AD203B41FA5}">
                      <a16:colId xmlns:a16="http://schemas.microsoft.com/office/drawing/2014/main" val="2723214943"/>
                    </a:ext>
                  </a:extLst>
                </a:gridCol>
                <a:gridCol w="741094">
                  <a:extLst>
                    <a:ext uri="{9D8B030D-6E8A-4147-A177-3AD203B41FA5}">
                      <a16:colId xmlns:a16="http://schemas.microsoft.com/office/drawing/2014/main" val="172512865"/>
                    </a:ext>
                  </a:extLst>
                </a:gridCol>
              </a:tblGrid>
              <a:tr h="150756">
                <a:tc gridSpan="6">
                  <a:txBody>
                    <a:bodyPr/>
                    <a:lstStyle/>
                    <a:p>
                      <a:pPr algn="l"/>
                      <a:r>
                        <a:rPr lang="en-CN" sz="105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2024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N" sz="105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N" sz="105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N" sz="105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N" sz="105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CN" sz="105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en-CN" sz="105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2025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CN" sz="105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CN" sz="105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CN" sz="105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CN" sz="105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CN" sz="105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640003"/>
                  </a:ext>
                </a:extLst>
              </a:tr>
              <a:tr h="150756">
                <a:tc>
                  <a:txBody>
                    <a:bodyPr/>
                    <a:lstStyle/>
                    <a:p>
                      <a:pPr algn="l"/>
                      <a:r>
                        <a:rPr lang="en-CN" sz="105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JUL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N" sz="105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AUG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N" sz="105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SEP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N" sz="105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OCT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N" sz="105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NOV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N" sz="105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DEC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N" sz="105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JAN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N" sz="105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FEB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N" sz="105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MAR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N" sz="105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APR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N" sz="105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N" sz="105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JUN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4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47612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60AF2A4C-A33B-D5A6-FC63-F966EB7D84C3}"/>
              </a:ext>
            </a:extLst>
          </p:cNvPr>
          <p:cNvGrpSpPr/>
          <p:nvPr/>
        </p:nvGrpSpPr>
        <p:grpSpPr>
          <a:xfrm>
            <a:off x="2734182" y="680466"/>
            <a:ext cx="1064679" cy="911765"/>
            <a:chOff x="2270603" y="941182"/>
            <a:chExt cx="1064679" cy="91176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1378F72-0CB8-46F6-C1E3-FFEB88B3CF1D}"/>
                </a:ext>
              </a:extLst>
            </p:cNvPr>
            <p:cNvCxnSpPr>
              <a:cxnSpLocks/>
            </p:cNvCxnSpPr>
            <p:nvPr/>
          </p:nvCxnSpPr>
          <p:spPr>
            <a:xfrm>
              <a:off x="2270603" y="1049726"/>
              <a:ext cx="0" cy="80322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riangle 8">
              <a:extLst>
                <a:ext uri="{FF2B5EF4-FFF2-40B4-BE49-F238E27FC236}">
                  <a16:creationId xmlns:a16="http://schemas.microsoft.com/office/drawing/2014/main" id="{0A947CED-444F-8531-19C3-98861C479D2F}"/>
                </a:ext>
              </a:extLst>
            </p:cNvPr>
            <p:cNvSpPr/>
            <p:nvPr/>
          </p:nvSpPr>
          <p:spPr>
            <a:xfrm rot="5400000">
              <a:off x="2289794" y="1053209"/>
              <a:ext cx="183026" cy="176061"/>
            </a:xfrm>
            <a:prstGeom prst="triangl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CF24024-14F4-14DD-7863-5BC3ACE6C4E4}"/>
                </a:ext>
              </a:extLst>
            </p:cNvPr>
            <p:cNvSpPr txBox="1"/>
            <p:nvPr/>
          </p:nvSpPr>
          <p:spPr>
            <a:xfrm>
              <a:off x="2469339" y="941182"/>
              <a:ext cx="86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altLang="zh-CN" sz="1000" dirty="0">
                  <a:latin typeface="Arial" panose="020B0604020202020204" pitchFamily="34" charset="0"/>
                  <a:cs typeface="Arial" panose="020B0604020202020204" pitchFamily="34" charset="0"/>
                </a:rPr>
                <a:t>Project start</a:t>
              </a:r>
              <a:endParaRPr lang="en-US" altLang="zh-CN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26 Jul, 2024</a:t>
              </a:r>
              <a:endParaRPr lang="en-CN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0F52421-5A87-5DF2-67DE-DE10F89EA75C}"/>
              </a:ext>
            </a:extLst>
          </p:cNvPr>
          <p:cNvGrpSpPr/>
          <p:nvPr/>
        </p:nvGrpSpPr>
        <p:grpSpPr>
          <a:xfrm>
            <a:off x="10332801" y="1205415"/>
            <a:ext cx="1257039" cy="386816"/>
            <a:chOff x="2270603" y="941182"/>
            <a:chExt cx="1257039" cy="38681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3C4951F-9A9E-ACC6-2594-102A55E9A95B}"/>
                </a:ext>
              </a:extLst>
            </p:cNvPr>
            <p:cNvCxnSpPr>
              <a:cxnSpLocks/>
            </p:cNvCxnSpPr>
            <p:nvPr/>
          </p:nvCxnSpPr>
          <p:spPr>
            <a:xfrm>
              <a:off x="2270603" y="1049726"/>
              <a:ext cx="0" cy="27827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A4AD1100-5CA1-1F3C-84D1-CFB5A8861BE9}"/>
                </a:ext>
              </a:extLst>
            </p:cNvPr>
            <p:cNvSpPr/>
            <p:nvPr/>
          </p:nvSpPr>
          <p:spPr>
            <a:xfrm rot="5400000">
              <a:off x="2300832" y="1049259"/>
              <a:ext cx="175126" cy="176061"/>
            </a:xfrm>
            <a:prstGeom prst="triangl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303AE01-48AE-C828-4706-47438789243B}"/>
                </a:ext>
              </a:extLst>
            </p:cNvPr>
            <p:cNvSpPr txBox="1"/>
            <p:nvPr/>
          </p:nvSpPr>
          <p:spPr>
            <a:xfrm>
              <a:off x="2469339" y="941182"/>
              <a:ext cx="10583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Project Closure</a:t>
              </a:r>
              <a:endParaRPr lang="en-US" altLang="zh-CN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31 May, 2025</a:t>
              </a:r>
              <a:endParaRPr lang="en-CN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F247D84-A643-7742-1811-6F8AF6D12A35}"/>
              </a:ext>
            </a:extLst>
          </p:cNvPr>
          <p:cNvGrpSpPr/>
          <p:nvPr/>
        </p:nvGrpSpPr>
        <p:grpSpPr>
          <a:xfrm>
            <a:off x="9574392" y="934944"/>
            <a:ext cx="1035825" cy="635943"/>
            <a:chOff x="2270603" y="941182"/>
            <a:chExt cx="1035825" cy="635943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808EC05-E93E-D314-05CA-1A16EFB658CE}"/>
                </a:ext>
              </a:extLst>
            </p:cNvPr>
            <p:cNvCxnSpPr>
              <a:cxnSpLocks/>
            </p:cNvCxnSpPr>
            <p:nvPr/>
          </p:nvCxnSpPr>
          <p:spPr>
            <a:xfrm>
              <a:off x="2270603" y="1049726"/>
              <a:ext cx="0" cy="52739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FAF8A9F3-2973-79E5-0E91-2B3977D4C888}"/>
                </a:ext>
              </a:extLst>
            </p:cNvPr>
            <p:cNvSpPr/>
            <p:nvPr/>
          </p:nvSpPr>
          <p:spPr>
            <a:xfrm rot="5400000">
              <a:off x="2296882" y="1053209"/>
              <a:ext cx="183026" cy="176061"/>
            </a:xfrm>
            <a:prstGeom prst="triangle">
              <a:avLst/>
            </a:prstGeom>
            <a:solidFill>
              <a:srgbClr val="B96EF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3C9ADB7-50FD-3EC6-0AA6-A47D70389D04}"/>
                </a:ext>
              </a:extLst>
            </p:cNvPr>
            <p:cNvSpPr txBox="1"/>
            <p:nvPr/>
          </p:nvSpPr>
          <p:spPr>
            <a:xfrm>
              <a:off x="2469339" y="941182"/>
              <a:ext cx="837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Milestone 4</a:t>
              </a:r>
              <a:endParaRPr lang="en-US" altLang="zh-CN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30 Apr, 2025</a:t>
              </a:r>
              <a:endParaRPr lang="en-CN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3F9B011-560F-185B-2247-4606BCFD6FD5}"/>
              </a:ext>
            </a:extLst>
          </p:cNvPr>
          <p:cNvGrpSpPr/>
          <p:nvPr/>
        </p:nvGrpSpPr>
        <p:grpSpPr>
          <a:xfrm>
            <a:off x="5556679" y="1222899"/>
            <a:ext cx="1035825" cy="369332"/>
            <a:chOff x="2270603" y="941182"/>
            <a:chExt cx="1035825" cy="369332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F3145BD-B621-2858-D171-58DF3E94D432}"/>
                </a:ext>
              </a:extLst>
            </p:cNvPr>
            <p:cNvCxnSpPr>
              <a:cxnSpLocks/>
            </p:cNvCxnSpPr>
            <p:nvPr/>
          </p:nvCxnSpPr>
          <p:spPr>
            <a:xfrm>
              <a:off x="2270603" y="1049726"/>
              <a:ext cx="0" cy="2607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7F5E7C0D-A334-9F60-18C6-B98455DE5058}"/>
                </a:ext>
              </a:extLst>
            </p:cNvPr>
            <p:cNvSpPr/>
            <p:nvPr/>
          </p:nvSpPr>
          <p:spPr>
            <a:xfrm rot="5400000">
              <a:off x="2293957" y="1053209"/>
              <a:ext cx="183026" cy="176061"/>
            </a:xfrm>
            <a:prstGeom prst="triangle">
              <a:avLst/>
            </a:prstGeom>
            <a:solidFill>
              <a:srgbClr val="B96EF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D142A13-7F27-2F16-6C16-576A6E7A7E4B}"/>
                </a:ext>
              </a:extLst>
            </p:cNvPr>
            <p:cNvSpPr txBox="1"/>
            <p:nvPr/>
          </p:nvSpPr>
          <p:spPr>
            <a:xfrm>
              <a:off x="2469339" y="941182"/>
              <a:ext cx="837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Milestone 3</a:t>
              </a:r>
              <a:endParaRPr lang="en-US" altLang="zh-CN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18 Nov, 2024</a:t>
              </a:r>
              <a:endParaRPr lang="en-CN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252DDBE-50AE-DD57-79EC-49AF75426119}"/>
              </a:ext>
            </a:extLst>
          </p:cNvPr>
          <p:cNvGrpSpPr/>
          <p:nvPr/>
        </p:nvGrpSpPr>
        <p:grpSpPr>
          <a:xfrm>
            <a:off x="4733153" y="878449"/>
            <a:ext cx="1035825" cy="713782"/>
            <a:chOff x="2270603" y="941182"/>
            <a:chExt cx="1035825" cy="713782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6276368-269C-1FAE-6C57-A8C13A86A309}"/>
                </a:ext>
              </a:extLst>
            </p:cNvPr>
            <p:cNvCxnSpPr>
              <a:cxnSpLocks/>
            </p:cNvCxnSpPr>
            <p:nvPr/>
          </p:nvCxnSpPr>
          <p:spPr>
            <a:xfrm>
              <a:off x="2270603" y="1049726"/>
              <a:ext cx="0" cy="60523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80E946AB-4394-46BB-FAE1-181C9F8F2408}"/>
                </a:ext>
              </a:extLst>
            </p:cNvPr>
            <p:cNvSpPr/>
            <p:nvPr/>
          </p:nvSpPr>
          <p:spPr>
            <a:xfrm rot="5400000">
              <a:off x="2296882" y="1053209"/>
              <a:ext cx="183026" cy="176061"/>
            </a:xfrm>
            <a:prstGeom prst="triangle">
              <a:avLst/>
            </a:prstGeom>
            <a:solidFill>
              <a:srgbClr val="B96EF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7765003-2CC7-8BF7-0836-267897BC61DA}"/>
                </a:ext>
              </a:extLst>
            </p:cNvPr>
            <p:cNvSpPr txBox="1"/>
            <p:nvPr/>
          </p:nvSpPr>
          <p:spPr>
            <a:xfrm>
              <a:off x="2469339" y="941182"/>
              <a:ext cx="837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Milestone 2</a:t>
              </a:r>
              <a:endParaRPr lang="en-US" altLang="zh-CN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15 Oct, 2024</a:t>
              </a:r>
              <a:endParaRPr lang="en-CN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5175C22-DD1C-D936-0333-730B71F2A623}"/>
              </a:ext>
            </a:extLst>
          </p:cNvPr>
          <p:cNvGrpSpPr/>
          <p:nvPr/>
        </p:nvGrpSpPr>
        <p:grpSpPr>
          <a:xfrm>
            <a:off x="2977047" y="1004568"/>
            <a:ext cx="1298717" cy="587663"/>
            <a:chOff x="2270603" y="941182"/>
            <a:chExt cx="1298717" cy="587663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37FD031-A752-08D0-10B6-6C02317B9D18}"/>
                </a:ext>
              </a:extLst>
            </p:cNvPr>
            <p:cNvCxnSpPr>
              <a:cxnSpLocks/>
            </p:cNvCxnSpPr>
            <p:nvPr/>
          </p:nvCxnSpPr>
          <p:spPr>
            <a:xfrm>
              <a:off x="2270603" y="1049726"/>
              <a:ext cx="0" cy="47911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378E2A6A-6E1A-489E-9E17-E0546153FEE4}"/>
                </a:ext>
              </a:extLst>
            </p:cNvPr>
            <p:cNvSpPr/>
            <p:nvPr/>
          </p:nvSpPr>
          <p:spPr>
            <a:xfrm rot="5400000">
              <a:off x="2296882" y="1053209"/>
              <a:ext cx="183026" cy="176061"/>
            </a:xfrm>
            <a:prstGeom prst="triangle">
              <a:avLst/>
            </a:prstGeom>
            <a:solidFill>
              <a:srgbClr val="B96EF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C88B3CB-0502-786B-FBAF-98DEC2540B38}"/>
                </a:ext>
              </a:extLst>
            </p:cNvPr>
            <p:cNvSpPr txBox="1"/>
            <p:nvPr/>
          </p:nvSpPr>
          <p:spPr>
            <a:xfrm>
              <a:off x="2469339" y="941182"/>
              <a:ext cx="10999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Kick-off Meeting</a:t>
              </a:r>
              <a:endParaRPr lang="en-US" altLang="zh-CN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2 Aug, 2024</a:t>
              </a:r>
              <a:endParaRPr lang="en-CN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F202854-C2B9-1291-7636-BDF12CB8AA27}"/>
              </a:ext>
            </a:extLst>
          </p:cNvPr>
          <p:cNvCxnSpPr>
            <a:cxnSpLocks/>
          </p:cNvCxnSpPr>
          <p:nvPr/>
        </p:nvCxnSpPr>
        <p:spPr>
          <a:xfrm>
            <a:off x="3699423" y="1334860"/>
            <a:ext cx="0" cy="2607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Triangle 32">
            <a:extLst>
              <a:ext uri="{FF2B5EF4-FFF2-40B4-BE49-F238E27FC236}">
                <a16:creationId xmlns:a16="http://schemas.microsoft.com/office/drawing/2014/main" id="{2672E4DD-B623-AF10-AA11-3F0C28EB90E4}"/>
              </a:ext>
            </a:extLst>
          </p:cNvPr>
          <p:cNvSpPr/>
          <p:nvPr/>
        </p:nvSpPr>
        <p:spPr>
          <a:xfrm rot="5400000">
            <a:off x="3725702" y="1338343"/>
            <a:ext cx="183026" cy="176061"/>
          </a:xfrm>
          <a:prstGeom prst="triangle">
            <a:avLst/>
          </a:prstGeom>
          <a:solidFill>
            <a:srgbClr val="B96E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21D65A9-AC2C-4022-9F7B-6333EEC213E2}"/>
              </a:ext>
            </a:extLst>
          </p:cNvPr>
          <p:cNvSpPr txBox="1"/>
          <p:nvPr/>
        </p:nvSpPr>
        <p:spPr>
          <a:xfrm>
            <a:off x="3898159" y="1226316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Milestone 1</a:t>
            </a:r>
            <a:endParaRPr lang="en-US" altLang="zh-C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 Sep, 2024</a:t>
            </a:r>
            <a:endParaRPr lang="en-CN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45BBC042-333E-06F1-0A4B-C6EF3D856B6F}"/>
              </a:ext>
            </a:extLst>
          </p:cNvPr>
          <p:cNvSpPr/>
          <p:nvPr/>
        </p:nvSpPr>
        <p:spPr>
          <a:xfrm>
            <a:off x="2658094" y="2433503"/>
            <a:ext cx="318953" cy="15107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tIns="46800" rIns="0" rtlCol="0" anchor="ctr"/>
          <a:lstStyle/>
          <a:p>
            <a:r>
              <a:rPr lang="en-CN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 1st  round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1B537189-2D75-0B31-124D-6BD3897E1980}"/>
              </a:ext>
            </a:extLst>
          </p:cNvPr>
          <p:cNvSpPr/>
          <p:nvPr/>
        </p:nvSpPr>
        <p:spPr>
          <a:xfrm>
            <a:off x="2935356" y="2660477"/>
            <a:ext cx="435668" cy="15107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tIns="46800" rIns="0" rtlCol="0" anchor="ctr"/>
          <a:lstStyle/>
          <a:p>
            <a:r>
              <a:rPr lang="en-CN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Budget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E8B18157-886F-11FB-DECB-BD1375710F06}"/>
              </a:ext>
            </a:extLst>
          </p:cNvPr>
          <p:cNvSpPr/>
          <p:nvPr/>
        </p:nvSpPr>
        <p:spPr>
          <a:xfrm>
            <a:off x="2803602" y="3338165"/>
            <a:ext cx="848631" cy="18166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tIns="46800" rIns="0" rtlCol="0" anchor="ctr"/>
          <a:lstStyle/>
          <a:p>
            <a:r>
              <a:rPr lang="en-CN" sz="1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Vendor Qualification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3D1E00E0-678D-1949-F8FB-9D5854E23A8D}"/>
              </a:ext>
            </a:extLst>
          </p:cNvPr>
          <p:cNvSpPr/>
          <p:nvPr/>
        </p:nvSpPr>
        <p:spPr>
          <a:xfrm>
            <a:off x="3618478" y="4013752"/>
            <a:ext cx="1202037" cy="144001"/>
          </a:xfrm>
          <a:prstGeom prst="roundRect">
            <a:avLst/>
          </a:prstGeom>
          <a:solidFill>
            <a:srgbClr val="0070C0">
              <a:alpha val="50196"/>
            </a:srgb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tIns="46800" rIns="0" rtlCol="0" anchor="ctr"/>
          <a:lstStyle/>
          <a:p>
            <a:pPr algn="ctr"/>
            <a:r>
              <a:rPr lang="en-CN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RFP &amp; PFQ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437C3C-F87C-23F2-1E32-9CCCA986E0A6}"/>
              </a:ext>
            </a:extLst>
          </p:cNvPr>
          <p:cNvGrpSpPr/>
          <p:nvPr/>
        </p:nvGrpSpPr>
        <p:grpSpPr>
          <a:xfrm>
            <a:off x="3113844" y="3721059"/>
            <a:ext cx="1076325" cy="310067"/>
            <a:chOff x="3182948" y="3312331"/>
            <a:chExt cx="1076325" cy="310067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1FA6C84-CE17-FE74-59CE-E4A3288E6A22}"/>
                </a:ext>
              </a:extLst>
            </p:cNvPr>
            <p:cNvSpPr txBox="1"/>
            <p:nvPr/>
          </p:nvSpPr>
          <p:spPr>
            <a:xfrm>
              <a:off x="3182948" y="3312331"/>
              <a:ext cx="107632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CN" sz="800">
                  <a:solidFill>
                    <a:schemeClr val="tx1"/>
                  </a:solidFill>
                  <a:latin typeface="Century Gothic" panose="020B0502020202020204" pitchFamily="34" charset="0"/>
                  <a:cs typeface="Calibri" panose="020F0502020204030204" pitchFamily="34" charset="0"/>
                </a:rPr>
                <a:t>Invite Vendors</a:t>
              </a:r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DB5D9511-C025-D9CD-C5DC-8FE7CE7F03E7}"/>
                </a:ext>
              </a:extLst>
            </p:cNvPr>
            <p:cNvSpPr/>
            <p:nvPr/>
          </p:nvSpPr>
          <p:spPr>
            <a:xfrm rot="10800000" flipH="1">
              <a:off x="3657786" y="3514398"/>
              <a:ext cx="108000" cy="108000"/>
            </a:xfrm>
            <a:prstGeom prst="triangl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3A60D4C-05EF-606F-D78A-17127E67E546}"/>
              </a:ext>
            </a:extLst>
          </p:cNvPr>
          <p:cNvGrpSpPr/>
          <p:nvPr/>
        </p:nvGrpSpPr>
        <p:grpSpPr>
          <a:xfrm>
            <a:off x="3559822" y="3545647"/>
            <a:ext cx="1076325" cy="468105"/>
            <a:chOff x="3479112" y="3547244"/>
            <a:chExt cx="1076325" cy="468105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DB34587-DECB-EEFD-4A78-8636B9245631}"/>
                </a:ext>
              </a:extLst>
            </p:cNvPr>
            <p:cNvSpPr txBox="1"/>
            <p:nvPr/>
          </p:nvSpPr>
          <p:spPr>
            <a:xfrm>
              <a:off x="3479112" y="3547244"/>
              <a:ext cx="107632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CN" sz="800">
                  <a:solidFill>
                    <a:schemeClr val="tx1"/>
                  </a:solidFill>
                  <a:latin typeface="Century Gothic" panose="020B0502020202020204" pitchFamily="34" charset="0"/>
                  <a:cs typeface="Calibri" panose="020F0502020204030204" pitchFamily="34" charset="0"/>
                </a:rPr>
                <a:t>Shortlist Vendors</a:t>
              </a: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0F679617-A20C-31F9-297D-229288BC4798}"/>
                </a:ext>
              </a:extLst>
            </p:cNvPr>
            <p:cNvSpPr/>
            <p:nvPr/>
          </p:nvSpPr>
          <p:spPr>
            <a:xfrm rot="10800000" flipH="1">
              <a:off x="3975864" y="3907349"/>
              <a:ext cx="108000" cy="108000"/>
            </a:xfrm>
            <a:prstGeom prst="triangl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80ED5A2-9FB8-F12B-C95F-030C60730845}"/>
                </a:ext>
              </a:extLst>
            </p:cNvPr>
            <p:cNvCxnSpPr>
              <a:cxnSpLocks/>
            </p:cNvCxnSpPr>
            <p:nvPr/>
          </p:nvCxnSpPr>
          <p:spPr>
            <a:xfrm>
              <a:off x="4029863" y="3707371"/>
              <a:ext cx="0" cy="19997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C620583-6EE5-780D-3445-637113210E79}"/>
              </a:ext>
            </a:extLst>
          </p:cNvPr>
          <p:cNvGrpSpPr/>
          <p:nvPr/>
        </p:nvGrpSpPr>
        <p:grpSpPr>
          <a:xfrm>
            <a:off x="4217749" y="3715297"/>
            <a:ext cx="1449094" cy="338554"/>
            <a:chOff x="3802284" y="3826625"/>
            <a:chExt cx="1449094" cy="338554"/>
          </a:xfrm>
        </p:grpSpPr>
        <p:sp>
          <p:nvSpPr>
            <p:cNvPr id="47" name="5-Point Star 46">
              <a:extLst>
                <a:ext uri="{FF2B5EF4-FFF2-40B4-BE49-F238E27FC236}">
                  <a16:creationId xmlns:a16="http://schemas.microsoft.com/office/drawing/2014/main" id="{EA6D2608-C0A2-D807-0D32-BFC7993518F0}"/>
                </a:ext>
              </a:extLst>
            </p:cNvPr>
            <p:cNvSpPr/>
            <p:nvPr/>
          </p:nvSpPr>
          <p:spPr>
            <a:xfrm>
              <a:off x="4277312" y="3878419"/>
              <a:ext cx="207821" cy="209550"/>
            </a:xfrm>
            <a:prstGeom prst="star5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D2FD747-D3A6-3FCE-5098-CA0046A86EA5}"/>
                </a:ext>
              </a:extLst>
            </p:cNvPr>
            <p:cNvSpPr txBox="1"/>
            <p:nvPr/>
          </p:nvSpPr>
          <p:spPr>
            <a:xfrm>
              <a:off x="4430201" y="3826625"/>
              <a:ext cx="82117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CN" sz="800" dirty="0">
                  <a:solidFill>
                    <a:schemeClr val="tx1"/>
                  </a:solidFill>
                  <a:latin typeface="Century Gothic" panose="020B0502020202020204" pitchFamily="34" charset="0"/>
                  <a:cs typeface="Calibri" panose="020F0502020204030204" pitchFamily="34" charset="0"/>
                </a:rPr>
                <a:t>Confirm the </a:t>
              </a:r>
              <a:r>
                <a:rPr lang="en-CN" sz="800" dirty="0">
                  <a:latin typeface="Century Gothic" panose="020B0502020202020204" pitchFamily="34" charset="0"/>
                  <a:cs typeface="Calibri" panose="020F0502020204030204" pitchFamily="34" charset="0"/>
                </a:rPr>
                <a:t>Bidding</a:t>
              </a:r>
              <a:endParaRPr lang="en-CN" sz="800" dirty="0"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970AADB-E71D-9FB3-5708-2A55C698946F}"/>
                </a:ext>
              </a:extLst>
            </p:cNvPr>
            <p:cNvSpPr txBox="1"/>
            <p:nvPr/>
          </p:nvSpPr>
          <p:spPr>
            <a:xfrm>
              <a:off x="3802284" y="3897142"/>
              <a:ext cx="528971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CN" sz="800">
                  <a:solidFill>
                    <a:schemeClr val="tx1"/>
                  </a:solidFill>
                  <a:latin typeface="Century Gothic" panose="020B0502020202020204" pitchFamily="34" charset="0"/>
                  <a:cs typeface="Calibri" panose="020F0502020204030204" pitchFamily="34" charset="0"/>
                </a:rPr>
                <a:t>15 Oct</a:t>
              </a:r>
            </a:p>
          </p:txBody>
        </p:sp>
      </p:grp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B7F8A60C-00BD-9B55-2152-F26C40DB2CDC}"/>
              </a:ext>
            </a:extLst>
          </p:cNvPr>
          <p:cNvSpPr/>
          <p:nvPr/>
        </p:nvSpPr>
        <p:spPr>
          <a:xfrm>
            <a:off x="4006191" y="3043844"/>
            <a:ext cx="720196" cy="144001"/>
          </a:xfrm>
          <a:prstGeom prst="roundRect">
            <a:avLst/>
          </a:prstGeom>
          <a:solidFill>
            <a:srgbClr val="A19F9F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tIns="46800" rIns="0" rtlCol="0" anchor="ctr"/>
          <a:lstStyle/>
          <a:p>
            <a:r>
              <a:rPr lang="en-CN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Budget Process</a:t>
            </a:r>
          </a:p>
        </p:txBody>
      </p: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5CA99C36-388A-0ABF-C7B6-40C589FB1384}"/>
              </a:ext>
            </a:extLst>
          </p:cNvPr>
          <p:cNvCxnSpPr>
            <a:cxnSpLocks/>
            <a:stCxn id="37" idx="3"/>
            <a:endCxn id="38" idx="1"/>
          </p:cNvCxnSpPr>
          <p:nvPr/>
        </p:nvCxnSpPr>
        <p:spPr>
          <a:xfrm flipH="1">
            <a:off x="3618478" y="3429000"/>
            <a:ext cx="33755" cy="656753"/>
          </a:xfrm>
          <a:prstGeom prst="bentConnector5">
            <a:avLst>
              <a:gd name="adj1" fmla="val -48873"/>
              <a:gd name="adj2" fmla="val 39951"/>
              <a:gd name="adj3" fmla="val 1307851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D06BAB19-F12A-539D-0BF0-7EBA0688CA13}"/>
              </a:ext>
            </a:extLst>
          </p:cNvPr>
          <p:cNvSpPr/>
          <p:nvPr/>
        </p:nvSpPr>
        <p:spPr>
          <a:xfrm>
            <a:off x="5877477" y="4595830"/>
            <a:ext cx="1515848" cy="149211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tIns="46800" rIns="0" rtlCol="0" anchor="ctr"/>
          <a:lstStyle/>
          <a:p>
            <a:pPr algn="ctr"/>
            <a:r>
              <a:rPr lang="en-CN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Task 2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3C427D2B-F0F5-592D-C0D7-ADC910830F18}"/>
              </a:ext>
            </a:extLst>
          </p:cNvPr>
          <p:cNvSpPr/>
          <p:nvPr/>
        </p:nvSpPr>
        <p:spPr>
          <a:xfrm>
            <a:off x="4726387" y="3386389"/>
            <a:ext cx="710584" cy="149211"/>
          </a:xfrm>
          <a:prstGeom prst="roundRect">
            <a:avLst/>
          </a:prstGeom>
          <a:solidFill>
            <a:srgbClr val="0070C0">
              <a:alpha val="50196"/>
            </a:srgb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tIns="46800" rIns="0" rtlCol="0" anchor="ctr"/>
          <a:lstStyle/>
          <a:p>
            <a:r>
              <a:rPr lang="en-CN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Sign-off contacts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0C3599C1-8975-5EBD-EEA3-733130438554}"/>
              </a:ext>
            </a:extLst>
          </p:cNvPr>
          <p:cNvGrpSpPr/>
          <p:nvPr/>
        </p:nvGrpSpPr>
        <p:grpSpPr>
          <a:xfrm>
            <a:off x="3384111" y="2725276"/>
            <a:ext cx="1449094" cy="338554"/>
            <a:chOff x="3802284" y="3826625"/>
            <a:chExt cx="1449094" cy="338554"/>
          </a:xfrm>
        </p:grpSpPr>
        <p:sp>
          <p:nvSpPr>
            <p:cNvPr id="55" name="5-Point Star 54">
              <a:extLst>
                <a:ext uri="{FF2B5EF4-FFF2-40B4-BE49-F238E27FC236}">
                  <a16:creationId xmlns:a16="http://schemas.microsoft.com/office/drawing/2014/main" id="{3603E577-E50F-1363-C4FB-B1924F23DC72}"/>
                </a:ext>
              </a:extLst>
            </p:cNvPr>
            <p:cNvSpPr/>
            <p:nvPr/>
          </p:nvSpPr>
          <p:spPr>
            <a:xfrm>
              <a:off x="4277312" y="3878419"/>
              <a:ext cx="207821" cy="209550"/>
            </a:xfrm>
            <a:prstGeom prst="star5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D105753-CD86-1BEF-A270-E3B50A2AC864}"/>
                </a:ext>
              </a:extLst>
            </p:cNvPr>
            <p:cNvSpPr txBox="1"/>
            <p:nvPr/>
          </p:nvSpPr>
          <p:spPr>
            <a:xfrm>
              <a:off x="4430201" y="3826625"/>
              <a:ext cx="82117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CN" sz="800" dirty="0">
                  <a:latin typeface="Century Gothic" panose="020B0502020202020204" pitchFamily="34" charset="0"/>
                  <a:cs typeface="Calibri" panose="020F0502020204030204" pitchFamily="34" charset="0"/>
                </a:rPr>
                <a:t>All quotes are received</a:t>
              </a:r>
              <a:endParaRPr lang="en-CN" sz="800" dirty="0"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6CA65FC-4EBA-323A-89E8-B4B4936D779A}"/>
                </a:ext>
              </a:extLst>
            </p:cNvPr>
            <p:cNvSpPr txBox="1"/>
            <p:nvPr/>
          </p:nvSpPr>
          <p:spPr>
            <a:xfrm>
              <a:off x="3802284" y="3897142"/>
              <a:ext cx="528971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CN" sz="800">
                  <a:solidFill>
                    <a:schemeClr val="tx1"/>
                  </a:solidFill>
                  <a:latin typeface="Century Gothic" panose="020B0502020202020204" pitchFamily="34" charset="0"/>
                  <a:cs typeface="Calibri" panose="020F0502020204030204" pitchFamily="34" charset="0"/>
                </a:rPr>
                <a:t>16 Sep</a:t>
              </a:r>
            </a:p>
          </p:txBody>
        </p:sp>
      </p:grp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9F20DD63-F39D-CDBB-1301-ED107ACF788D}"/>
              </a:ext>
            </a:extLst>
          </p:cNvPr>
          <p:cNvCxnSpPr>
            <a:cxnSpLocks/>
            <a:stCxn id="50" idx="3"/>
            <a:endCxn id="53" idx="1"/>
          </p:cNvCxnSpPr>
          <p:nvPr/>
        </p:nvCxnSpPr>
        <p:spPr>
          <a:xfrm>
            <a:off x="4726387" y="3115845"/>
            <a:ext cx="12700" cy="345150"/>
          </a:xfrm>
          <a:prstGeom prst="bentConnector5">
            <a:avLst>
              <a:gd name="adj1" fmla="val 933331"/>
              <a:gd name="adj2" fmla="val 49622"/>
              <a:gd name="adj3" fmla="val -833331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9" name="Left-Right Arrow 58">
            <a:extLst>
              <a:ext uri="{FF2B5EF4-FFF2-40B4-BE49-F238E27FC236}">
                <a16:creationId xmlns:a16="http://schemas.microsoft.com/office/drawing/2014/main" id="{80F279EF-E63C-8F20-DA41-4DC415570E4B}"/>
              </a:ext>
            </a:extLst>
          </p:cNvPr>
          <p:cNvSpPr/>
          <p:nvPr/>
        </p:nvSpPr>
        <p:spPr>
          <a:xfrm>
            <a:off x="5600836" y="4316099"/>
            <a:ext cx="3987952" cy="261499"/>
          </a:xfrm>
          <a:prstGeom prst="leftRightArrow">
            <a:avLst>
              <a:gd name="adj1" fmla="val 68526"/>
              <a:gd name="adj2" fmla="val 6073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N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Task 1 Implementation</a:t>
            </a: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556DBDD0-8C02-73B9-4EE0-B350FD54DA78}"/>
              </a:ext>
            </a:extLst>
          </p:cNvPr>
          <p:cNvSpPr/>
          <p:nvPr/>
        </p:nvSpPr>
        <p:spPr>
          <a:xfrm>
            <a:off x="6813290" y="4783823"/>
            <a:ext cx="1751451" cy="149211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tIns="46800" rIns="0" rtlCol="0" anchor="ctr"/>
          <a:lstStyle/>
          <a:p>
            <a:pPr algn="ctr"/>
            <a:r>
              <a:rPr lang="en-CN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Task 3</a:t>
            </a: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32F43809-4EF4-B357-C1CC-1EBFC26A4C33}"/>
              </a:ext>
            </a:extLst>
          </p:cNvPr>
          <p:cNvSpPr/>
          <p:nvPr/>
        </p:nvSpPr>
        <p:spPr>
          <a:xfrm>
            <a:off x="7337765" y="4980523"/>
            <a:ext cx="2230855" cy="144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tIns="46800" rIns="0" rtlCol="0" anchor="ctr"/>
          <a:lstStyle/>
          <a:p>
            <a:pPr algn="ctr"/>
            <a:r>
              <a:rPr lang="en-CN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Task 4</a:t>
            </a: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B51AB019-4430-C1DE-9137-54659D62F77F}"/>
              </a:ext>
            </a:extLst>
          </p:cNvPr>
          <p:cNvSpPr/>
          <p:nvPr/>
        </p:nvSpPr>
        <p:spPr>
          <a:xfrm>
            <a:off x="8904126" y="5182320"/>
            <a:ext cx="1328987" cy="15681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tIns="46800" rIns="0" rtlCol="0" anchor="ctr"/>
          <a:lstStyle/>
          <a:p>
            <a:pPr algn="ctr"/>
            <a:r>
              <a:rPr lang="en-CN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Task 5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868CF224-0876-30F5-4E58-0A0FCAD85B2C}"/>
              </a:ext>
            </a:extLst>
          </p:cNvPr>
          <p:cNvSpPr/>
          <p:nvPr/>
        </p:nvSpPr>
        <p:spPr>
          <a:xfrm>
            <a:off x="6952158" y="5558021"/>
            <a:ext cx="817931" cy="16694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tIns="46800" rIns="0" rtlCol="0" anchor="ctr"/>
          <a:lstStyle/>
          <a:p>
            <a:pPr algn="ctr"/>
            <a:r>
              <a:rPr lang="en-CN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 1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D895AD6B-CE64-6660-3266-836882A6F473}"/>
              </a:ext>
            </a:extLst>
          </p:cNvPr>
          <p:cNvSpPr/>
          <p:nvPr/>
        </p:nvSpPr>
        <p:spPr>
          <a:xfrm>
            <a:off x="8259722" y="5776907"/>
            <a:ext cx="817931" cy="16694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tIns="46800" rIns="0" rtlCol="0" anchor="ctr"/>
          <a:lstStyle/>
          <a:p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 2</a:t>
            </a:r>
            <a:endParaRPr lang="en-CN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AD7C2989-BE9D-88ED-0DC1-8548434CF5EB}"/>
              </a:ext>
            </a:extLst>
          </p:cNvPr>
          <p:cNvSpPr/>
          <p:nvPr/>
        </p:nvSpPr>
        <p:spPr>
          <a:xfrm>
            <a:off x="9414966" y="6047594"/>
            <a:ext cx="817931" cy="16694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0" tIns="46800" rIns="0" rtlCol="0" anchor="ctr"/>
          <a:lstStyle/>
          <a:p>
            <a:r>
              <a:rPr lang="en-CN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 3</a:t>
            </a:r>
          </a:p>
        </p:txBody>
      </p:sp>
      <p:cxnSp>
        <p:nvCxnSpPr>
          <p:cNvPr id="66" name="Elbow Connector 65">
            <a:extLst>
              <a:ext uri="{FF2B5EF4-FFF2-40B4-BE49-F238E27FC236}">
                <a16:creationId xmlns:a16="http://schemas.microsoft.com/office/drawing/2014/main" id="{FB521188-E977-0EEE-75F0-9CFD8D08159A}"/>
              </a:ext>
            </a:extLst>
          </p:cNvPr>
          <p:cNvCxnSpPr>
            <a:cxnSpLocks/>
            <a:stCxn id="53" idx="2"/>
            <a:endCxn id="59" idx="3"/>
          </p:cNvCxnSpPr>
          <p:nvPr/>
        </p:nvCxnSpPr>
        <p:spPr>
          <a:xfrm rot="16200000" flipH="1">
            <a:off x="4885633" y="3731645"/>
            <a:ext cx="911249" cy="51915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86CC3B4B-CBE6-1E20-9AB0-D976997FCF98}"/>
              </a:ext>
            </a:extLst>
          </p:cNvPr>
          <p:cNvSpPr txBox="1"/>
          <p:nvPr/>
        </p:nvSpPr>
        <p:spPr>
          <a:xfrm>
            <a:off x="5521106" y="3305030"/>
            <a:ext cx="8130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en-CN" sz="800" dirty="0">
                <a:latin typeface="Century Gothic" panose="020B0502020202020204" pitchFamily="34" charset="0"/>
              </a:rPr>
              <a:t>Vendor 1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CN" sz="800" dirty="0">
                <a:latin typeface="Century Gothic" panose="020B0502020202020204" pitchFamily="34" charset="0"/>
              </a:rPr>
              <a:t>Vendor 2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CN" sz="800" dirty="0">
                <a:latin typeface="Century Gothic" panose="020B0502020202020204" pitchFamily="34" charset="0"/>
              </a:rPr>
              <a:t>Vendor 3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CN" sz="800" dirty="0">
                <a:latin typeface="Century Gothic" panose="020B0502020202020204" pitchFamily="34" charset="0"/>
              </a:rPr>
              <a:t>Vendor 4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CN" sz="800" dirty="0">
                <a:latin typeface="Century Gothic" panose="020B0502020202020204" pitchFamily="34" charset="0"/>
              </a:rPr>
              <a:t>Vendor 5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CN" sz="800" dirty="0">
                <a:latin typeface="Century Gothic" panose="020B0502020202020204" pitchFamily="34" charset="0"/>
              </a:rPr>
              <a:t>Vendor 6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en-CN" sz="800" dirty="0">
                <a:latin typeface="Century Gothic" panose="020B0502020202020204" pitchFamily="34" charset="0"/>
              </a:rPr>
              <a:t>Vendor 7</a:t>
            </a:r>
          </a:p>
        </p:txBody>
      </p:sp>
      <p:cxnSp>
        <p:nvCxnSpPr>
          <p:cNvPr id="68" name="Elbow Connector 67">
            <a:extLst>
              <a:ext uri="{FF2B5EF4-FFF2-40B4-BE49-F238E27FC236}">
                <a16:creationId xmlns:a16="http://schemas.microsoft.com/office/drawing/2014/main" id="{0633E0D9-E78F-44A0-C824-22A890115BF7}"/>
              </a:ext>
            </a:extLst>
          </p:cNvPr>
          <p:cNvCxnSpPr>
            <a:cxnSpLocks/>
            <a:stCxn id="35" idx="3"/>
            <a:endCxn id="36" idx="1"/>
          </p:cNvCxnSpPr>
          <p:nvPr/>
        </p:nvCxnSpPr>
        <p:spPr>
          <a:xfrm flipH="1">
            <a:off x="2935356" y="2509039"/>
            <a:ext cx="41691" cy="226974"/>
          </a:xfrm>
          <a:prstGeom prst="bentConnector5">
            <a:avLst>
              <a:gd name="adj1" fmla="val -548320"/>
              <a:gd name="adj2" fmla="val 50000"/>
              <a:gd name="adj3" fmla="val 64832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CB8E922D-8E80-EDB8-CFAC-2540414AFFB0}"/>
              </a:ext>
            </a:extLst>
          </p:cNvPr>
          <p:cNvCxnSpPr>
            <a:cxnSpLocks/>
          </p:cNvCxnSpPr>
          <p:nvPr/>
        </p:nvCxnSpPr>
        <p:spPr>
          <a:xfrm flipH="1" flipV="1">
            <a:off x="3501160" y="1596973"/>
            <a:ext cx="22154" cy="48085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802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124</Words>
  <Application>Microsoft Macintosh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Century Gothic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Jeho Zhang</dc:creator>
  <cp:lastModifiedBy>Jeho Zhang</cp:lastModifiedBy>
  <cp:revision>2</cp:revision>
  <dcterms:created xsi:type="dcterms:W3CDTF">2024-08-26T03:53:14Z</dcterms:created>
  <dcterms:modified xsi:type="dcterms:W3CDTF">2024-08-26T04:03:02Z</dcterms:modified>
</cp:coreProperties>
</file>